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344" r:id="rId1"/>
  </p:sld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4"/>
    <p:restoredTop sz="95470"/>
  </p:normalViewPr>
  <p:slideViewPr>
    <p:cSldViewPr snapToGrid="0" snapToObjects="1">
      <p:cViewPr varScale="1">
        <p:scale>
          <a:sx n="82" d="100"/>
          <a:sy n="82" d="100"/>
        </p:scale>
        <p:origin x="200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8736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482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546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0176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4607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695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437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906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842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07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99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084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993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412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968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399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0DB6-F5C7-45FB-8CF3-31B45F9C2DA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6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10/16/19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9730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45" r:id="rId1"/>
    <p:sldLayoutId id="2147484346" r:id="rId2"/>
    <p:sldLayoutId id="2147484347" r:id="rId3"/>
    <p:sldLayoutId id="2147484348" r:id="rId4"/>
    <p:sldLayoutId id="2147484349" r:id="rId5"/>
    <p:sldLayoutId id="2147484350" r:id="rId6"/>
    <p:sldLayoutId id="2147484351" r:id="rId7"/>
    <p:sldLayoutId id="2147484352" r:id="rId8"/>
    <p:sldLayoutId id="2147484353" r:id="rId9"/>
    <p:sldLayoutId id="2147484354" r:id="rId10"/>
    <p:sldLayoutId id="2147484355" r:id="rId11"/>
    <p:sldLayoutId id="2147484356" r:id="rId12"/>
    <p:sldLayoutId id="2147484357" r:id="rId13"/>
    <p:sldLayoutId id="2147484358" r:id="rId14"/>
    <p:sldLayoutId id="2147484359" r:id="rId15"/>
    <p:sldLayoutId id="2147484360" r:id="rId16"/>
    <p:sldLayoutId id="214748436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hyperlink" Target="https://github.com/padamson" TargetMode="External"/><Relationship Id="rId7" Type="http://schemas.openxmlformats.org/officeDocument/2006/relationships/hyperlink" Target="https://www.linkedin.com/in/pauleadamson/" TargetMode="External"/><Relationship Id="rId2" Type="http://schemas.openxmlformats.org/officeDocument/2006/relationships/hyperlink" Target="mailto:paul.adamson.01@gmail.com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hyperlink" Target="https://twitter.com/PaulEAdamson" TargetMode="External"/><Relationship Id="rId10" Type="http://schemas.openxmlformats.org/officeDocument/2006/relationships/image" Target="../media/image6.tiff"/><Relationship Id="rId4" Type="http://schemas.openxmlformats.org/officeDocument/2006/relationships/image" Target="../media/image3.tiff"/><Relationship Id="rId9" Type="http://schemas.openxmlformats.org/officeDocument/2006/relationships/hyperlink" Target="https://stackoverflow.com/users/4257137/drpositron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ypl.github.io/PYPL.html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earncheme.com/" TargetMode="External"/><Relationship Id="rId2" Type="http://schemas.openxmlformats.org/officeDocument/2006/relationships/hyperlink" Target="http://jckantor.github.io/CBE20255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ypl.github.io/PYPL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107-ADAA-6E47-B8C2-8A1E23E73D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2025111"/>
          </a:xfrm>
        </p:spPr>
        <p:txBody>
          <a:bodyPr>
            <a:normAutofit/>
          </a:bodyPr>
          <a:lstStyle/>
          <a:p>
            <a:r>
              <a:rPr lang="en-US" dirty="0"/>
              <a:t>Python for chemical engineers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77CE9-8E96-A24F-8792-AF42A64AA1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2758698"/>
            <a:ext cx="8676222" cy="3595607"/>
          </a:xfrm>
        </p:spPr>
        <p:txBody>
          <a:bodyPr>
            <a:noAutofit/>
          </a:bodyPr>
          <a:lstStyle/>
          <a:p>
            <a:r>
              <a:rPr lang="en-US" sz="2800" dirty="0"/>
              <a:t>Getting Started</a:t>
            </a:r>
          </a:p>
          <a:p>
            <a:endParaRPr lang="en-US" dirty="0"/>
          </a:p>
          <a:p>
            <a:r>
              <a:rPr lang="en-US" dirty="0"/>
              <a:t>Paul Adamson, PhD</a:t>
            </a:r>
          </a:p>
          <a:p>
            <a:r>
              <a:rPr lang="en-US" dirty="0">
                <a:hlinkClick r:id="rId2"/>
              </a:rPr>
              <a:t>paul.adamson.01@gmail.com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October 23, 2019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AC563A0-8854-1641-8202-54DAD725E6CF}"/>
              </a:ext>
            </a:extLst>
          </p:cNvPr>
          <p:cNvGrpSpPr/>
          <p:nvPr/>
        </p:nvGrpSpPr>
        <p:grpSpPr>
          <a:xfrm>
            <a:off x="2029388" y="4556501"/>
            <a:ext cx="3283997" cy="481096"/>
            <a:chOff x="4473010" y="5263609"/>
            <a:chExt cx="3283997" cy="481096"/>
          </a:xfrm>
        </p:grpSpPr>
        <p:pic>
          <p:nvPicPr>
            <p:cNvPr id="8" name="Picture 7">
              <a:hlinkClick r:id="rId3"/>
              <a:extLst>
                <a:ext uri="{FF2B5EF4-FFF2-40B4-BE49-F238E27FC236}">
                  <a16:creationId xmlns:a16="http://schemas.microsoft.com/office/drawing/2014/main" id="{FC2F2604-B4A6-0047-B6FB-C6DC6D8BA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3086" y="5263609"/>
              <a:ext cx="479426" cy="479426"/>
            </a:xfrm>
            <a:prstGeom prst="rect">
              <a:avLst/>
            </a:prstGeom>
          </p:spPr>
        </p:pic>
        <p:pic>
          <p:nvPicPr>
            <p:cNvPr id="9" name="Picture 8">
              <a:hlinkClick r:id="rId5"/>
              <a:extLst>
                <a:ext uri="{FF2B5EF4-FFF2-40B4-BE49-F238E27FC236}">
                  <a16:creationId xmlns:a16="http://schemas.microsoft.com/office/drawing/2014/main" id="{640FF984-C3C9-C645-9C30-3D348F58F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09174" y="5263609"/>
              <a:ext cx="478844" cy="478844"/>
            </a:xfrm>
            <a:prstGeom prst="rect">
              <a:avLst/>
            </a:prstGeom>
          </p:spPr>
        </p:pic>
        <p:pic>
          <p:nvPicPr>
            <p:cNvPr id="10" name="Picture 9">
              <a:hlinkClick r:id="rId7"/>
              <a:extLst>
                <a:ext uri="{FF2B5EF4-FFF2-40B4-BE49-F238E27FC236}">
                  <a16:creationId xmlns:a16="http://schemas.microsoft.com/office/drawing/2014/main" id="{91D8F898-D286-0244-8294-72CBB3305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73010" y="5263609"/>
              <a:ext cx="481096" cy="481096"/>
            </a:xfrm>
            <a:prstGeom prst="rect">
              <a:avLst/>
            </a:prstGeom>
          </p:spPr>
        </p:pic>
        <p:pic>
          <p:nvPicPr>
            <p:cNvPr id="11" name="Picture 10">
              <a:hlinkClick r:id="rId9"/>
              <a:extLst>
                <a:ext uri="{FF2B5EF4-FFF2-40B4-BE49-F238E27FC236}">
                  <a16:creationId xmlns:a16="http://schemas.microsoft.com/office/drawing/2014/main" id="{35D9CD95-96A4-384E-B0D5-6C31AA9FE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277581" y="5263609"/>
              <a:ext cx="479426" cy="4794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6308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C63AC16-CA6B-B043-AC84-B3A91A43B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9DC454-08D0-574D-AFF9-818F36292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Why Python?</a:t>
            </a:r>
          </a:p>
          <a:p>
            <a:r>
              <a:rPr lang="en-US" dirty="0"/>
              <a:t>Setting up python (Anaconda)</a:t>
            </a:r>
          </a:p>
          <a:p>
            <a:pPr>
              <a:tabLst>
                <a:tab pos="6272213" algn="l"/>
              </a:tabLst>
            </a:pPr>
            <a:r>
              <a:rPr lang="en-US" dirty="0"/>
              <a:t>Examples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Simple (“Hello, Mass Balance”)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Intermediate (wrangle, plot, and animate some data)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Advanced (McCabe-Thiele)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If there’s time (machine learning)</a:t>
            </a:r>
          </a:p>
          <a:p>
            <a:pPr>
              <a:tabLst>
                <a:tab pos="6272213" algn="l"/>
              </a:tabLst>
            </a:pPr>
            <a:r>
              <a:rPr lang="en-US" dirty="0"/>
              <a:t>Along the way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Modules (</a:t>
            </a:r>
            <a:r>
              <a:rPr lang="en-US" dirty="0" err="1"/>
              <a:t>sympy</a:t>
            </a:r>
            <a:r>
              <a:rPr lang="en-US" dirty="0"/>
              <a:t>, </a:t>
            </a:r>
            <a:r>
              <a:rPr lang="en-US" dirty="0" err="1"/>
              <a:t>numpy</a:t>
            </a:r>
            <a:r>
              <a:rPr lang="en-US" dirty="0"/>
              <a:t>, pandas, matplotlib)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Environment management (</a:t>
            </a:r>
            <a:r>
              <a:rPr lang="en-US" dirty="0" err="1"/>
              <a:t>conda</a:t>
            </a:r>
            <a:r>
              <a:rPr lang="en-US" dirty="0"/>
              <a:t>, pip)</a:t>
            </a:r>
          </a:p>
          <a:p>
            <a:pPr lvl="1">
              <a:tabLst>
                <a:tab pos="6272213" algn="l"/>
              </a:tabLst>
            </a:pPr>
            <a:r>
              <a:rPr lang="en-US" dirty="0"/>
              <a:t>Interactive notebooks (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</p:txBody>
      </p:sp>
    </p:spTree>
    <p:extLst>
      <p:ext uri="{BB962C8B-B14F-4D97-AF65-F5344CB8AC3E}">
        <p14:creationId xmlns:p14="http://schemas.microsoft.com/office/powerpoint/2010/main" val="16023903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1991D-254F-EB4C-AB09-2688EA6AA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DD91E-7B3C-B54F-B6E2-5BA526F1E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Fastest growing computer programming language</a:t>
            </a:r>
          </a:p>
          <a:p>
            <a:r>
              <a:rPr lang="en-US"/>
              <a:t>Vibrant </a:t>
            </a:r>
            <a:r>
              <a:rPr lang="en-US" dirty="0"/>
              <a:t>o</a:t>
            </a:r>
            <a:r>
              <a:rPr lang="en-US"/>
              <a:t>pen </a:t>
            </a:r>
            <a:r>
              <a:rPr lang="en-US" dirty="0"/>
              <a:t>source community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D7979F-A017-D742-80DF-90063D7CA74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63595" y="2507536"/>
            <a:ext cx="3812397" cy="254159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450CD1-6023-2346-B6C5-B5C60E3516A1}"/>
              </a:ext>
            </a:extLst>
          </p:cNvPr>
          <p:cNvSpPr txBox="1"/>
          <p:nvPr/>
        </p:nvSpPr>
        <p:spPr>
          <a:xfrm>
            <a:off x="8163595" y="5186293"/>
            <a:ext cx="40284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PYPL </a:t>
            </a:r>
            <a:r>
              <a:rPr lang="en-US" sz="1400" dirty="0" err="1"/>
              <a:t>PopularitY</a:t>
            </a:r>
            <a:r>
              <a:rPr lang="en-US" sz="1400" dirty="0"/>
              <a:t> of Programming Language Index (</a:t>
            </a:r>
            <a:r>
              <a:rPr lang="en-US" sz="1400" dirty="0">
                <a:hlinkClick r:id="rId3"/>
              </a:rPr>
              <a:t>http://pypl.github.io/PYPL.html</a:t>
            </a:r>
            <a:r>
              <a:rPr lang="en-US" sz="14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117868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EEDD0-C270-004D-A342-BC818AD18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7E1A1-D8F6-F547-8B09-19D328068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CB8D90-31A6-6D45-928D-0F3350D68EFF}"/>
              </a:ext>
            </a:extLst>
          </p:cNvPr>
          <p:cNvSpPr txBox="1"/>
          <p:nvPr/>
        </p:nvSpPr>
        <p:spPr>
          <a:xfrm>
            <a:off x="1915479" y="2882685"/>
            <a:ext cx="5285421" cy="369332"/>
          </a:xfrm>
          <a:prstGeom prst="rect">
            <a:avLst/>
          </a:prstGeom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latin typeface="Andale Mono" panose="020B0509000000000004" pitchFamily="49" charset="0"/>
              </a:rPr>
              <a:t>$ </a:t>
            </a:r>
            <a:r>
              <a:rPr lang="en-US" dirty="0" err="1">
                <a:latin typeface="Andale Mono" panose="020B0509000000000004" pitchFamily="49" charset="0"/>
              </a:rPr>
              <a:t>conda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create -f </a:t>
            </a:r>
            <a:r>
              <a:rPr lang="en-US" dirty="0" err="1">
                <a:latin typeface="Andale Mono" panose="020B0509000000000004" pitchFamily="49" charset="0"/>
              </a:rPr>
              <a:t>environment.yml</a:t>
            </a:r>
            <a:endParaRPr lang="en-US" dirty="0"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760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41FD9-D8C4-C74F-88AC-DE3F8F0D9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A1AD0-ABE7-2E4E-8372-5B232AA07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http://jckantor.github.io/CBE20255/</a:t>
            </a:r>
            <a:r>
              <a:rPr lang="en-US" dirty="0"/>
              <a:t> - CBE20255 Introduction to Chemical Engineering Analysis demonstrates the use of mass and energy balances for the analysis of chemical processes and products.</a:t>
            </a:r>
          </a:p>
          <a:p>
            <a:r>
              <a:rPr lang="en-US" dirty="0">
                <a:hlinkClick r:id="rId3"/>
              </a:rPr>
              <a:t>http://www.learncheme.com</a:t>
            </a:r>
            <a:r>
              <a:rPr lang="en-US" dirty="0"/>
              <a:t> – Educational resources for chemical engineering hosted at University of Colorado Boulder.</a:t>
            </a:r>
          </a:p>
          <a:p>
            <a:r>
              <a:rPr lang="en-US" dirty="0">
                <a:hlinkClick r:id="rId4"/>
              </a:rPr>
              <a:t>http://pypl.github.io/PYPL.html</a:t>
            </a:r>
            <a:r>
              <a:rPr lang="en-US" dirty="0"/>
              <a:t> - The PYPL </a:t>
            </a:r>
            <a:r>
              <a:rPr lang="en-US" dirty="0" err="1"/>
              <a:t>PopularitY</a:t>
            </a:r>
            <a:r>
              <a:rPr lang="en-US" dirty="0"/>
              <a:t> of Programming Language Index is created by analyzing how often language tutorials are searched on Google.</a:t>
            </a:r>
          </a:p>
        </p:txBody>
      </p:sp>
    </p:spTree>
    <p:extLst>
      <p:ext uri="{BB962C8B-B14F-4D97-AF65-F5344CB8AC3E}">
        <p14:creationId xmlns:p14="http://schemas.microsoft.com/office/powerpoint/2010/main" val="2298979149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{1D3DC76D-6BEC-3848-8E06-1B3A3D1CAB3F}tf10001079</Template>
  <TotalTime>520</TotalTime>
  <Words>215</Words>
  <Application>Microsoft Macintosh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Andale Mono</vt:lpstr>
      <vt:lpstr>Arial</vt:lpstr>
      <vt:lpstr>Century Gothic</vt:lpstr>
      <vt:lpstr>Vapor Trail</vt:lpstr>
      <vt:lpstr>Python for chemical engineers</vt:lpstr>
      <vt:lpstr>Outline</vt:lpstr>
      <vt:lpstr>Why Python</vt:lpstr>
      <vt:lpstr>PowerPoint Presentation</vt:lpstr>
      <vt:lpstr>Acknowledgements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for chemical engineers</dc:title>
  <dc:creator>Paul Adamson</dc:creator>
  <cp:lastModifiedBy>Paul Adamson</cp:lastModifiedBy>
  <cp:revision>13</cp:revision>
  <cp:lastPrinted>2019-10-16T12:26:55Z</cp:lastPrinted>
  <dcterms:created xsi:type="dcterms:W3CDTF">2019-10-16T12:13:22Z</dcterms:created>
  <dcterms:modified xsi:type="dcterms:W3CDTF">2019-10-16T20:53:29Z</dcterms:modified>
</cp:coreProperties>
</file>

<file path=docProps/thumbnail.jpeg>
</file>